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95" r:id="rId1"/>
  </p:sldMasterIdLst>
  <p:notesMasterIdLst>
    <p:notesMasterId r:id="rId1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54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110" d="100"/>
          <a:sy n="110" d="100"/>
        </p:scale>
        <p:origin x="-1374" y="-126"/>
      </p:cViewPr>
      <p:guideLst>
        <p:guide orient="horz" pos="4156"/>
        <p:guide pos="11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C57B77-2A0E-4144-8EC5-627462CAA26D}" type="datetimeFigureOut">
              <a:rPr lang="ru-RU" smtClean="0"/>
              <a:t>03.08.2017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426564-2F50-4357-856B-46E7EA1D3C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517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Лебедев 14.06.2017: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Эксп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Масса 9,3 т; с балластом 10,6 тонн; с передней навеской 10,9 т.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5E82D-0F9A-44AA-A822-0EA04E2CC70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60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Лебедев 14.06.2017: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Эксп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Масса 9,3 т; с балластом 10,6 тонн; с передней навеской 10,9 т.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5E82D-0F9A-44AA-A822-0EA04E2CC70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367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Лебедев 14.06.2017: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указывать модель КПП: может ЦФ или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Адванс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 ЦФ то мощность на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ВОМе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40 КВт. Если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Адванс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100 КВт.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5E82D-0F9A-44AA-A822-0EA04E2CC70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643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установке рессор кабина без амортизации на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АКССах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5E82D-0F9A-44AA-A822-0EA04E2CC70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281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717032"/>
            <a:ext cx="7776864" cy="1198984"/>
          </a:xfrm>
        </p:spPr>
        <p:txBody>
          <a:bodyPr/>
          <a:lstStyle>
            <a:lvl1pPr marL="0" indent="0" algn="l">
              <a:buNone/>
              <a:defRPr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7708E-0D5A-4F50-B82A-356B1D1B50BE}" type="datetimeFigureOut">
              <a:rPr lang="ru-RU" smtClean="0"/>
              <a:t>03.08.2017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50B80-96B4-4E8F-A00D-D14D5904FE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691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 совс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7708E-0D5A-4F50-B82A-356B1D1B50BE}" type="datetimeFigureOut">
              <a:rPr lang="ru-RU" smtClean="0"/>
              <a:t>03.08.2017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50B80-96B4-4E8F-A00D-D14D5904FE6D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107950" y="-1"/>
            <a:ext cx="9036050" cy="6856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1295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388" y="620688"/>
            <a:ext cx="4320000" cy="5976962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620688"/>
            <a:ext cx="4320000" cy="5976962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7708E-0D5A-4F50-B82A-356B1D1B50BE}" type="datetimeFigureOut">
              <a:rPr lang="ru-RU" smtClean="0"/>
              <a:t>03.08.2017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50B80-96B4-4E8F-A00D-D14D5904FE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666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Резюм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992888" cy="720080"/>
          </a:xfrm>
          <a:solidFill>
            <a:schemeClr val="accent4">
              <a:lumMod val="20000"/>
              <a:lumOff val="80000"/>
            </a:schemeClr>
          </a:solidFill>
        </p:spPr>
        <p:txBody>
          <a:bodyPr anchor="ctr"/>
          <a:lstStyle>
            <a:lvl1pPr algn="l">
              <a:lnSpc>
                <a:spcPct val="120000"/>
              </a:lnSpc>
              <a:defRPr sz="2000" b="1" cap="all"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1052736"/>
            <a:ext cx="7992888" cy="5544616"/>
          </a:xfrm>
        </p:spPr>
        <p:txBody>
          <a:bodyPr anchor="t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1536-EC9A-486F-947F-4B0213126134}" type="datetimeFigureOut">
              <a:rPr lang="ru-RU" smtClean="0"/>
              <a:t>03.08.2017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76456" y="188640"/>
            <a:ext cx="360040" cy="342700"/>
          </a:xfrm>
        </p:spPr>
        <p:txBody>
          <a:bodyPr/>
          <a:lstStyle/>
          <a:p>
            <a:fld id="{79C0ABC2-2810-4F2F-A2FF-0AC5F7C0EE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393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с р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4437112"/>
            <a:ext cx="8856984" cy="821953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5375647"/>
            <a:ext cx="7632848" cy="1198984"/>
          </a:xfrm>
        </p:spPr>
        <p:txBody>
          <a:bodyPr>
            <a:normAutofit/>
          </a:bodyPr>
          <a:lstStyle>
            <a:lvl1pPr marL="0" indent="0" algn="l">
              <a:buNone/>
              <a:defRPr sz="100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7708E-0D5A-4F50-B82A-356B1D1B50BE}" type="datetimeFigureOut">
              <a:rPr lang="ru-RU" smtClean="0"/>
              <a:t>03.08.2017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50B80-96B4-4E8F-A00D-D14D5904FE6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Рисунок 7"/>
          <p:cNvSpPr>
            <a:spLocks noGrp="1"/>
          </p:cNvSpPr>
          <p:nvPr>
            <p:ph type="pic" sz="quarter" idx="13"/>
          </p:nvPr>
        </p:nvSpPr>
        <p:spPr>
          <a:xfrm>
            <a:off x="179388" y="620713"/>
            <a:ext cx="8856662" cy="374491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TextBox 8"/>
          <p:cNvSpPr txBox="1"/>
          <p:nvPr userDrawn="1"/>
        </p:nvSpPr>
        <p:spPr>
          <a:xfrm>
            <a:off x="539552" y="188640"/>
            <a:ext cx="7992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АО «Петербургский тракторный завод»</a:t>
            </a:r>
            <a:endParaRPr lang="ru-RU" sz="1600" dirty="0">
              <a:solidFill>
                <a:schemeClr val="accent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197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8128" y="4005064"/>
            <a:ext cx="5652120" cy="720000"/>
          </a:xfrm>
          <a:solidFill>
            <a:schemeClr val="accent3"/>
          </a:solidFill>
        </p:spPr>
        <p:txBody>
          <a:bodyPr anchor="ctr"/>
          <a:lstStyle>
            <a:lvl1pPr algn="l">
              <a:lnSpc>
                <a:spcPct val="120000"/>
              </a:lnSpc>
              <a:defRPr sz="1800" b="1" cap="all">
                <a:solidFill>
                  <a:schemeClr val="accent5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91880" y="4797152"/>
            <a:ext cx="5652120" cy="720080"/>
          </a:xfrm>
          <a:solidFill>
            <a:schemeClr val="accent4"/>
          </a:solidFill>
        </p:spPr>
        <p:txBody>
          <a:bodyPr anchor="t"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1536-EC9A-486F-947F-4B0213126134}" type="datetimeFigureOut">
              <a:rPr lang="ru-RU" smtClean="0"/>
              <a:t>03.08.2017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0ABC2-2810-4F2F-A2FF-0AC5F7C0EE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514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8128" y="4797152"/>
            <a:ext cx="5652120" cy="432048"/>
          </a:xfrm>
          <a:solidFill>
            <a:schemeClr val="accent3"/>
          </a:solidFill>
        </p:spPr>
        <p:txBody>
          <a:bodyPr anchor="ctr"/>
          <a:lstStyle>
            <a:lvl1pPr algn="l">
              <a:lnSpc>
                <a:spcPct val="120000"/>
              </a:lnSpc>
              <a:defRPr sz="1800" b="1" cap="all">
                <a:solidFill>
                  <a:schemeClr val="accent5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91880" y="5301208"/>
            <a:ext cx="5652120" cy="360000"/>
          </a:xfrm>
          <a:solidFill>
            <a:schemeClr val="accent4"/>
          </a:solidFill>
        </p:spPr>
        <p:txBody>
          <a:bodyPr anchor="t"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1536-EC9A-486F-947F-4B0213126134}" type="datetimeFigureOut">
              <a:rPr lang="ru-RU" smtClean="0"/>
              <a:t>03.08.2017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0ABC2-2810-4F2F-A2FF-0AC5F7C0EEB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3"/>
          </p:nvPr>
        </p:nvSpPr>
        <p:spPr>
          <a:xfrm>
            <a:off x="3491880" y="620713"/>
            <a:ext cx="5652120" cy="40322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520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рисунком ши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8128" y="4797152"/>
            <a:ext cx="5652120" cy="432048"/>
          </a:xfrm>
          <a:solidFill>
            <a:schemeClr val="accent3"/>
          </a:solidFill>
        </p:spPr>
        <p:txBody>
          <a:bodyPr anchor="ctr"/>
          <a:lstStyle>
            <a:lvl1pPr algn="l">
              <a:lnSpc>
                <a:spcPct val="120000"/>
              </a:lnSpc>
              <a:defRPr sz="1800" b="1" cap="all">
                <a:solidFill>
                  <a:schemeClr val="accent5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91880" y="5301208"/>
            <a:ext cx="5652120" cy="360000"/>
          </a:xfrm>
          <a:solidFill>
            <a:schemeClr val="accent4"/>
          </a:solidFill>
        </p:spPr>
        <p:txBody>
          <a:bodyPr anchor="t"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1536-EC9A-486F-947F-4B0213126134}" type="datetimeFigureOut">
              <a:rPr lang="ru-RU" smtClean="0"/>
              <a:t>03.08.2017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0ABC2-2810-4F2F-A2FF-0AC5F7C0EEB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3"/>
          </p:nvPr>
        </p:nvSpPr>
        <p:spPr>
          <a:xfrm>
            <a:off x="179512" y="620713"/>
            <a:ext cx="8964488" cy="40322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438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7708E-0D5A-4F50-B82A-356B1D1B50BE}" type="datetimeFigureOut">
              <a:rPr lang="ru-RU" smtClean="0"/>
              <a:t>03.08.2017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B8C20-DA61-44DD-9006-0A948FFA06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010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7708E-0D5A-4F50-B82A-356B1D1B50BE}" type="datetimeFigureOut">
              <a:rPr lang="ru-RU" smtClean="0"/>
              <a:t>03.08.2017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50B80-96B4-4E8F-A00D-D14D5904FE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786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7708E-0D5A-4F50-B82A-356B1D1B50BE}" type="datetimeFigureOut">
              <a:rPr lang="ru-RU" smtClean="0"/>
              <a:t>03.08.2017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50B80-96B4-4E8F-A00D-D14D5904FE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029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+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7708E-0D5A-4F50-B82A-356B1D1B50BE}" type="datetimeFigureOut">
              <a:rPr lang="ru-RU" smtClean="0"/>
              <a:t>03.08.2017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50B80-96B4-4E8F-A00D-D14D5904FE6D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107950" y="0"/>
            <a:ext cx="679711" cy="6597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52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6957"/>
            <a:ext cx="7992888" cy="36172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8912" y="620688"/>
            <a:ext cx="8847584" cy="594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11560" y="6642219"/>
            <a:ext cx="719634" cy="2009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0E7708E-0D5A-4F50-B82A-356B1D1B50BE}" type="datetimeFigureOut">
              <a:rPr lang="ru-RU" smtClean="0"/>
              <a:t>03.08.2017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763688" y="6619256"/>
            <a:ext cx="6192688" cy="23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76456" y="205708"/>
            <a:ext cx="360040" cy="342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9F50B80-96B4-4E8F-A00D-D14D5904FE6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7418848" y="0"/>
            <a:ext cx="17251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i="1" dirty="0" smtClean="0"/>
              <a:t>Управление маркетинга</a:t>
            </a:r>
            <a:r>
              <a:rPr lang="ru-RU" sz="800" i="1" baseline="0" dirty="0" smtClean="0"/>
              <a:t> АО «ПТЗ»</a:t>
            </a:r>
            <a:endParaRPr lang="ru-RU" sz="800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467544" cy="5486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620688"/>
            <a:ext cx="107504" cy="59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07504" y="620688"/>
            <a:ext cx="45719" cy="594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/>
          <p:cNvGrpSpPr/>
          <p:nvPr userDrawn="1"/>
        </p:nvGrpSpPr>
        <p:grpSpPr>
          <a:xfrm>
            <a:off x="107950" y="188640"/>
            <a:ext cx="359594" cy="359768"/>
            <a:chOff x="107950" y="197002"/>
            <a:chExt cx="359594" cy="3597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107950" y="197002"/>
              <a:ext cx="359594" cy="35976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/>
            <p:cNvPicPr>
              <a:picLocks noChangeAspect="1"/>
            </p:cNvPicPr>
            <p:nvPr userDrawn="1"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806" y="234374"/>
              <a:ext cx="295883" cy="285025"/>
            </a:xfrm>
            <a:prstGeom prst="rect">
              <a:avLst/>
            </a:prstGeom>
          </p:spPr>
        </p:pic>
      </p:grpSp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0" t="17989" r="51383" b="18590"/>
          <a:stretch/>
        </p:blipFill>
        <p:spPr bwMode="auto">
          <a:xfrm>
            <a:off x="7861718" y="5733256"/>
            <a:ext cx="1282281" cy="115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 userDrawn="1"/>
        </p:nvSpPr>
        <p:spPr>
          <a:xfrm>
            <a:off x="-9382" y="6619256"/>
            <a:ext cx="477695" cy="2469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107504" y="6619256"/>
            <a:ext cx="360039" cy="12345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9108503" y="-1957"/>
            <a:ext cx="45719" cy="68583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462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712" r:id="rId2"/>
    <p:sldLayoutId id="2147483707" r:id="rId3"/>
    <p:sldLayoutId id="2147483710" r:id="rId4"/>
    <p:sldLayoutId id="2147483711" r:id="rId5"/>
    <p:sldLayoutId id="2147483697" r:id="rId6"/>
    <p:sldLayoutId id="2147483701" r:id="rId7"/>
    <p:sldLayoutId id="2147483702" r:id="rId8"/>
    <p:sldLayoutId id="2147483713" r:id="rId9"/>
    <p:sldLayoutId id="2147483714" r:id="rId10"/>
    <p:sldLayoutId id="2147483699" r:id="rId11"/>
    <p:sldLayoutId id="2147483708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1100" kern="1200">
          <a:solidFill>
            <a:schemeClr val="accent2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9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9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9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9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microsoft.com/office/2007/relationships/hdphoto" Target="../media/hdphoto4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КИРОВЕЦ </a:t>
            </a:r>
            <a:r>
              <a:rPr lang="ru-RU" dirty="0" smtClean="0"/>
              <a:t>К-424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ru-RU" dirty="0" smtClean="0"/>
              <a:t>Описание основных узлов и технические характеристики </a:t>
            </a:r>
            <a:r>
              <a:rPr lang="ru-RU" dirty="0" smtClean="0"/>
              <a:t>трактора «</a:t>
            </a:r>
            <a:r>
              <a:rPr lang="ru-RU" dirty="0" err="1" smtClean="0"/>
              <a:t>Кировец</a:t>
            </a:r>
            <a:r>
              <a:rPr lang="ru-RU" dirty="0" smtClean="0"/>
              <a:t>» К-424 (К-708.4)</a:t>
            </a:r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9" t="10815" r="6513" b="29877"/>
          <a:stretch/>
        </p:blipFill>
        <p:spPr/>
      </p:pic>
    </p:spTree>
    <p:extLst>
      <p:ext uri="{BB962C8B-B14F-4D97-AF65-F5344CB8AC3E}">
        <p14:creationId xmlns:p14="http://schemas.microsoft.com/office/powerpoint/2010/main" val="117865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elnikovd\Documents\01_ПРОЖЕКТЫ\200лс\Плакаты готовое\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" t="5682" r="839" b="1322"/>
          <a:stretch/>
        </p:blipFill>
        <p:spPr bwMode="auto">
          <a:xfrm>
            <a:off x="165512" y="476672"/>
            <a:ext cx="8902288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44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19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Общий вид </a:t>
            </a:r>
            <a:r>
              <a:rPr lang="ru-RU" b="1" dirty="0" smtClean="0"/>
              <a:t>и ключевые характеристики трактора</a:t>
            </a:r>
            <a:endParaRPr lang="ru-RU" dirty="0"/>
          </a:p>
        </p:txBody>
      </p:sp>
      <p:pic>
        <p:nvPicPr>
          <p:cNvPr id="5" name="Рисунок 4" descr="C:\Users\ZeleninAV\Desktop\Новый точечный рисунок.bmp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" t="13428" r="4582" b="7295"/>
          <a:stretch/>
        </p:blipFill>
        <p:spPr bwMode="auto">
          <a:xfrm>
            <a:off x="179512" y="556395"/>
            <a:ext cx="7739475" cy="343727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5508104" y="4427527"/>
            <a:ext cx="3316755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1-установка двигателя; 2-система питания; 3-система выпуска отработавших газов; 4-система охлаждения; 5-муфта упругая; 6-КПП; 7-система очистки воздуха; 8-карданная передача; 9-мосты ведущие; 10-рама; 11-подвеска; 12-стойка; 13-колеса; 14-тормоза; 15-электрооборудование; 16- установка таблички; 18-рабочее оборудование; 19-задняя навеска; 22-омыватели; 23-кабина; 24-установка кабины; </a:t>
            </a:r>
            <a:endParaRPr lang="ru-RU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25-система 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отопления и кондиционирования; </a:t>
            </a:r>
            <a:endParaRPr lang="ru-RU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26-облицовка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; 28-защита.</a:t>
            </a:r>
          </a:p>
        </p:txBody>
      </p:sp>
      <p:pic>
        <p:nvPicPr>
          <p:cNvPr id="8" name="Рисунок 7" descr="C:\Users\ZeleninAV\Desktop\сверху.bmp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34"/>
          <a:stretch/>
        </p:blipFill>
        <p:spPr bwMode="auto">
          <a:xfrm>
            <a:off x="251521" y="4025554"/>
            <a:ext cx="5256583" cy="253704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7706993" y="3594214"/>
            <a:ext cx="1340431" cy="24622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ru-RU" sz="1000" b="1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Ширина – 2540 мм</a:t>
            </a:r>
            <a:endParaRPr lang="ru-RU" sz="1000" b="1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15998" y="2194702"/>
            <a:ext cx="1231426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ru-RU" sz="1000" b="1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Длина – 6971 мм</a:t>
            </a:r>
            <a:endParaRPr lang="ru-RU" sz="1000" b="1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16986" y="2544580"/>
            <a:ext cx="1130438" cy="246221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ru-RU" sz="1000" b="1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База – 3100 мм</a:t>
            </a:r>
            <a:endParaRPr lang="ru-RU" sz="1000" b="1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01194" y="919753"/>
            <a:ext cx="1367682" cy="246221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000" b="1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Высота – 3384 мм</a:t>
            </a:r>
            <a:endParaRPr lang="ru-RU" sz="1000" b="1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60232" y="332656"/>
            <a:ext cx="2387192" cy="246221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ru-RU" sz="1000" b="1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Эксплуатационная масса – 10,6 т</a:t>
            </a:r>
            <a:endParaRPr lang="ru-RU" sz="1000" b="1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72579" y="626205"/>
            <a:ext cx="1774845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ru-RU" sz="1000" b="1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Радиус поворота – 6,2 м</a:t>
            </a:r>
            <a:endParaRPr lang="ru-RU" sz="1000" b="1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51878" y="2894458"/>
            <a:ext cx="1295546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ru-RU" sz="1000" b="1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Клиренс – 500 мм</a:t>
            </a:r>
            <a:endParaRPr lang="ru-RU" sz="1000" b="1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32028" y="3244336"/>
            <a:ext cx="1215396" cy="24622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ru-RU" sz="1000" b="1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Колея – 1930 мм</a:t>
            </a:r>
            <a:endParaRPr lang="ru-RU" sz="1000" b="1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98841" y="3944089"/>
            <a:ext cx="1848583" cy="24622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ru-RU" sz="1000" b="1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Запас топлива – 2 х 250 л</a:t>
            </a:r>
            <a:endParaRPr lang="ru-RU" sz="1000" b="1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36085" y="1844824"/>
            <a:ext cx="1611339" cy="246221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ru-RU" sz="1000" b="1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Размер шин – 23.1</a:t>
            </a:r>
            <a:r>
              <a:rPr lang="en-US" sz="1000" b="1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R26</a:t>
            </a:r>
            <a:endParaRPr lang="ru-RU" sz="1000" b="1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87824" y="3521336"/>
            <a:ext cx="195618" cy="103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059832" y="3501881"/>
            <a:ext cx="360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i="1" dirty="0" smtClean="0"/>
              <a:t>3100</a:t>
            </a:r>
            <a:endParaRPr lang="ru-RU" sz="600" i="1" dirty="0"/>
          </a:p>
        </p:txBody>
      </p:sp>
    </p:spTree>
    <p:extLst>
      <p:ext uri="{BB962C8B-B14F-4D97-AF65-F5344CB8AC3E}">
        <p14:creationId xmlns:p14="http://schemas.microsoft.com/office/powerpoint/2010/main" val="285327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Рама трактора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435600" y="535777"/>
            <a:ext cx="3312368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Оригинальная сварная рама трактора КИРОВЕЦ К-424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состоит из двух 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полурам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: передней и задней, соединённых шарнирным устройством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32" t="24912" r="2617" b="-1"/>
          <a:stretch/>
        </p:blipFill>
        <p:spPr bwMode="auto">
          <a:xfrm>
            <a:off x="5436209" y="1779472"/>
            <a:ext cx="3025294" cy="1809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C:\Users\melnikovd\Documents\01_ПРОЖЕКТЫ\200лс\Плакаты готовое\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74" t="5442" r="8568" b="66484"/>
          <a:stretch/>
        </p:blipFill>
        <p:spPr bwMode="auto">
          <a:xfrm>
            <a:off x="184581" y="548680"/>
            <a:ext cx="5179507" cy="377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203848" y="3789039"/>
            <a:ext cx="2160240" cy="532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84580" y="3686761"/>
            <a:ext cx="570995" cy="648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467645"/>
              </p:ext>
            </p:extLst>
          </p:nvPr>
        </p:nvGraphicFramePr>
        <p:xfrm>
          <a:off x="184581" y="4437112"/>
          <a:ext cx="5116485" cy="2174151"/>
        </p:xfrm>
        <a:graphic>
          <a:graphicData uri="http://schemas.openxmlformats.org/drawingml/2006/table">
            <a:tbl>
              <a:tblPr firstRow="1" firstCol="1" bandRow="1">
                <a:tableStyleId>{284E427A-3D55-4303-BF80-6455036E1DE7}</a:tableStyleId>
              </a:tblPr>
              <a:tblGrid>
                <a:gridCol w="1254840"/>
                <a:gridCol w="2721597"/>
                <a:gridCol w="1140048"/>
              </a:tblGrid>
              <a:tr h="285001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Тяговый класс по ГОСТ 27021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85001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Номинальное тяговое усилие, кН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40+0,3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85001">
                <a:tc rowSpan="3"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Масса трактора, кг, не более</a:t>
                      </a: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ru-RU" sz="9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конструкционная</a:t>
                      </a:r>
                      <a:endParaRPr lang="ru-RU" sz="9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9300</a:t>
                      </a:r>
                      <a:endParaRPr lang="ru-RU" sz="9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850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эксплуатационная с </a:t>
                      </a:r>
                      <a:r>
                        <a:rPr lang="ru-RU" sz="9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балластированием</a:t>
                      </a:r>
                      <a:endParaRPr lang="ru-RU" sz="9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10 600</a:t>
                      </a:r>
                      <a:endParaRPr lang="ru-RU" sz="9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447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эксплуатационная с передним навесным устройством</a:t>
                      </a:r>
                      <a:endParaRPr lang="ru-RU" sz="9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10 900</a:t>
                      </a:r>
                      <a:endParaRPr lang="ru-RU" sz="9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85001">
                <a:tc row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Распределение</a:t>
                      </a:r>
                      <a:r>
                        <a:rPr lang="ru-RU" sz="9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эксплуатационной </a:t>
                      </a: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массы по осям </a:t>
                      </a: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(%)</a:t>
                      </a:r>
                      <a:endParaRPr lang="ru-RU" sz="9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передний </a:t>
                      </a: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мост	</a:t>
                      </a:r>
                      <a:endParaRPr lang="ru-RU" sz="9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  <a:endParaRPr lang="ru-RU" sz="9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044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задний мост</a:t>
                      </a:r>
                      <a:endParaRPr lang="ru-RU" sz="9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ru-RU" sz="9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231269" y="3856883"/>
            <a:ext cx="2069797" cy="307777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400" b="1" i="1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Компоновка - ШСР</a:t>
            </a:r>
            <a:endParaRPr lang="ru-RU" sz="1400" b="1" i="1" dirty="0">
              <a:solidFill>
                <a:schemeClr val="accent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7" t="3734" r="16317" b="183"/>
          <a:stretch/>
        </p:blipFill>
        <p:spPr>
          <a:xfrm>
            <a:off x="5434142" y="4416724"/>
            <a:ext cx="2372765" cy="1937269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436473" y="6357668"/>
            <a:ext cx="2370434" cy="25359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Промежуточная опора (</a:t>
            </a:r>
            <a:r>
              <a:rPr lang="ru-RU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промопора</a:t>
            </a: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438567" y="3588666"/>
            <a:ext cx="3022936" cy="27238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Шарнирное сочленение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36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elnikovd\Documents\01_ПРОЖЕКТЫ\200лс\Плакаты готовое\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t="34877" r="71771" b="37049"/>
          <a:stretch/>
        </p:blipFill>
        <p:spPr bwMode="auto">
          <a:xfrm>
            <a:off x="184581" y="548680"/>
            <a:ext cx="5179507" cy="377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Двигатель</a:t>
            </a:r>
            <a:endParaRPr lang="ru-RU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179638" y="877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3598029"/>
              </p:ext>
            </p:extLst>
          </p:nvPr>
        </p:nvGraphicFramePr>
        <p:xfrm>
          <a:off x="184580" y="4293096"/>
          <a:ext cx="5179508" cy="2304555"/>
        </p:xfrm>
        <a:graphic>
          <a:graphicData uri="http://schemas.openxmlformats.org/drawingml/2006/table">
            <a:tbl>
              <a:tblPr firstRow="1" firstCol="1" bandRow="1">
                <a:tableStyleId>{284E427A-3D55-4303-BF80-6455036E1DE7}</a:tableStyleId>
              </a:tblPr>
              <a:tblGrid>
                <a:gridCol w="1572630"/>
                <a:gridCol w="2223526"/>
                <a:gridCol w="1383352"/>
              </a:tblGrid>
              <a:tr h="2349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r>
                        <a:rPr lang="ru-RU" sz="900" dirty="0" smtClean="0">
                          <a:effectLst/>
                        </a:rPr>
                        <a:t>Двигатель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ЯМЗ-53625</a:t>
                      </a:r>
                      <a:r>
                        <a:rPr lang="ru-RU" sz="900" baseline="0" dirty="0" smtClean="0">
                          <a:effectLst/>
                        </a:rPr>
                        <a:t> – </a:t>
                      </a:r>
                      <a:r>
                        <a:rPr lang="ru-RU" sz="900" dirty="0" smtClean="0">
                          <a:effectLst/>
                        </a:rPr>
                        <a:t>дизельный</a:t>
                      </a:r>
                      <a:r>
                        <a:rPr lang="ru-RU" sz="900" dirty="0">
                          <a:effectLst/>
                        </a:rPr>
                        <a:t>, четырёхтактный, шестицилиндровый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34919"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Мощность,</a:t>
                      </a:r>
                      <a:r>
                        <a:rPr lang="ru-RU" sz="900" baseline="0" dirty="0" smtClean="0">
                          <a:effectLst/>
                        </a:rPr>
                        <a:t> </a:t>
                      </a:r>
                      <a:r>
                        <a:rPr lang="ru-RU" sz="900" dirty="0" smtClean="0">
                          <a:effectLst/>
                        </a:rPr>
                        <a:t>кВт </a:t>
                      </a:r>
                      <a:r>
                        <a:rPr lang="ru-RU" sz="900" dirty="0">
                          <a:effectLst/>
                        </a:rPr>
                        <a:t>(</a:t>
                      </a:r>
                      <a:r>
                        <a:rPr lang="ru-RU" sz="900" dirty="0" err="1">
                          <a:effectLst/>
                        </a:rPr>
                        <a:t>л.с</a:t>
                      </a:r>
                      <a:r>
                        <a:rPr lang="ru-RU" sz="900" dirty="0">
                          <a:effectLst/>
                        </a:rPr>
                        <a:t>.)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двигателя номинальная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176,5 (240)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34919">
                <a:tc v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двигателя </a:t>
                      </a:r>
                      <a:r>
                        <a:rPr lang="ru-RU" sz="900" dirty="0">
                          <a:effectLst/>
                        </a:rPr>
                        <a:t>эксплуатационная, не </a:t>
                      </a:r>
                      <a:r>
                        <a:rPr lang="ru-RU" sz="900" dirty="0" smtClean="0">
                          <a:effectLst/>
                        </a:rPr>
                        <a:t>менее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158(215)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34919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Номинальная частота вращения коленчатого вала, </a:t>
                      </a:r>
                      <a:r>
                        <a:rPr lang="ru-RU" sz="900" dirty="0" smtClean="0">
                          <a:effectLst/>
                        </a:rPr>
                        <a:t>мин-1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2300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34919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Максимальный крутящий момент, </a:t>
                      </a:r>
                      <a:r>
                        <a:rPr lang="ru-RU" sz="900" dirty="0" err="1">
                          <a:effectLst/>
                        </a:rPr>
                        <a:t>Н·м</a:t>
                      </a:r>
                      <a:r>
                        <a:rPr lang="ru-RU" sz="900" dirty="0">
                          <a:effectLst/>
                        </a:rPr>
                        <a:t> (</a:t>
                      </a:r>
                      <a:r>
                        <a:rPr lang="ru-RU" sz="900" dirty="0" err="1">
                          <a:effectLst/>
                        </a:rPr>
                        <a:t>кгс·м</a:t>
                      </a:r>
                      <a:r>
                        <a:rPr lang="ru-RU" sz="900" dirty="0">
                          <a:effectLst/>
                        </a:rPr>
                        <a:t>), не </a:t>
                      </a:r>
                      <a:r>
                        <a:rPr lang="ru-RU" sz="900" dirty="0" smtClean="0">
                          <a:effectLst/>
                        </a:rPr>
                        <a:t>менее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900 (92)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98347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Частота вращения, соответствующая максимальному крутящему моменту, </a:t>
                      </a:r>
                      <a:r>
                        <a:rPr lang="ru-RU" sz="900" dirty="0" smtClean="0">
                          <a:effectLst/>
                        </a:rPr>
                        <a:t>мин-1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1300…1600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98347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 err="1">
                          <a:effectLst/>
                        </a:rPr>
                        <a:t>Корректорный</a:t>
                      </a:r>
                      <a:r>
                        <a:rPr lang="ru-RU" sz="900" dirty="0">
                          <a:effectLst/>
                        </a:rPr>
                        <a:t> коэффициент запаса крутящего момента двигателя, %, не менее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35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34919"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Удельный расход топлива, г/(</a:t>
                      </a:r>
                      <a:r>
                        <a:rPr lang="ru-RU" sz="900" dirty="0" err="1">
                          <a:effectLst/>
                        </a:rPr>
                        <a:t>кВт</a:t>
                      </a:r>
                      <a:r>
                        <a:rPr lang="ru-RU" sz="900" dirty="0" err="1">
                          <a:effectLst/>
                          <a:sym typeface="Symbol"/>
                        </a:rPr>
                        <a:t></a:t>
                      </a:r>
                      <a:r>
                        <a:rPr lang="ru-RU" sz="900" dirty="0" err="1">
                          <a:effectLst/>
                        </a:rPr>
                        <a:t>ч</a:t>
                      </a:r>
                      <a:r>
                        <a:rPr lang="ru-RU" sz="900" dirty="0">
                          <a:effectLst/>
                        </a:rPr>
                        <a:t>) (г/(</a:t>
                      </a:r>
                      <a:r>
                        <a:rPr lang="ru-RU" sz="900" dirty="0" err="1">
                          <a:effectLst/>
                        </a:rPr>
                        <a:t>л.с.</a:t>
                      </a:r>
                      <a:r>
                        <a:rPr lang="ru-RU" sz="900" dirty="0" err="1">
                          <a:effectLst/>
                          <a:sym typeface="Symbol"/>
                        </a:rPr>
                        <a:t></a:t>
                      </a:r>
                      <a:r>
                        <a:rPr lang="ru-RU" sz="900" dirty="0" err="1">
                          <a:effectLst/>
                        </a:rPr>
                        <a:t>ч</a:t>
                      </a:r>
                      <a:r>
                        <a:rPr lang="ru-RU" sz="900" dirty="0">
                          <a:effectLst/>
                        </a:rPr>
                        <a:t>))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r>
                        <a:rPr lang="ru-RU" sz="900" dirty="0" smtClean="0">
                          <a:effectLst/>
                        </a:rPr>
                        <a:t>при </a:t>
                      </a:r>
                      <a:r>
                        <a:rPr lang="ru-RU" sz="900" dirty="0">
                          <a:effectLst/>
                        </a:rPr>
                        <a:t>номинальной мощности, не более 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197 (</a:t>
                      </a:r>
                      <a:r>
                        <a:rPr lang="ru-RU" sz="900" dirty="0">
                          <a:effectLst/>
                        </a:rPr>
                        <a:t>145)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983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r>
                        <a:rPr lang="ru-RU" sz="900" dirty="0" smtClean="0">
                          <a:effectLst/>
                        </a:rPr>
                        <a:t>при </a:t>
                      </a:r>
                      <a:r>
                        <a:rPr lang="ru-RU" sz="900" dirty="0">
                          <a:effectLst/>
                        </a:rPr>
                        <a:t>эксплуатационной мощности, не </a:t>
                      </a:r>
                      <a:r>
                        <a:rPr lang="ru-RU" sz="900" dirty="0" smtClean="0">
                          <a:effectLst/>
                        </a:rPr>
                        <a:t>более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229 (168)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034" name="Picture 10" descr="http://www.news.yartpp.ru/wp-content/uploads/2017/03/%D0%94%D0%B2%D0%B8%D0%B3%D0%B0%D1%82%D0%B5%D0%BB%D1%8C-%D0%AF%D0%9C%D0%97-536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833" y="2066196"/>
            <a:ext cx="2593232" cy="208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491880" y="3501008"/>
            <a:ext cx="2016224" cy="510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491880" y="3779748"/>
            <a:ext cx="2215671" cy="307777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400" i="1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Мощность – 240 </a:t>
            </a:r>
            <a:r>
              <a:rPr lang="ru-RU" sz="1400" i="1" dirty="0" err="1" smtClean="0">
                <a:solidFill>
                  <a:schemeClr val="accent1"/>
                </a:solidFill>
                <a:latin typeface="Arial Black" panose="020B0A04020102020204" pitchFamily="34" charset="0"/>
              </a:rPr>
              <a:t>л.с</a:t>
            </a:r>
            <a:r>
              <a:rPr lang="ru-RU" sz="1400" i="1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.</a:t>
            </a:r>
            <a:endParaRPr lang="ru-RU" sz="1400" i="1" dirty="0">
              <a:solidFill>
                <a:schemeClr val="accent1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3" r="25069" b="10412"/>
          <a:stretch/>
        </p:blipFill>
        <p:spPr>
          <a:xfrm>
            <a:off x="5436472" y="4292600"/>
            <a:ext cx="2370434" cy="206506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436473" y="6357668"/>
            <a:ext cx="2370434" cy="25359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Common-Rail</a:t>
            </a: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Stage </a:t>
            </a:r>
            <a:r>
              <a:rPr lang="en-US" sz="9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IIIa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35600" y="476672"/>
            <a:ext cx="3384871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">
              <a:spcBef>
                <a:spcPts val="600"/>
              </a:spcBef>
              <a:spcAft>
                <a:spcPts val="600"/>
              </a:spcAft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На тракторе установлен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дизельный двигатель ЯМЗ-53625: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четырехтактный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шестицилиндровый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рядным расположением цилиндров, </a:t>
            </a:r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жидкостного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охлаждения, </a:t>
            </a:r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турбонаддувом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охлаждением </a:t>
            </a:r>
            <a:r>
              <a:rPr lang="ru-RU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наддувочного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воздуха,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Common-Rail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Stage </a:t>
            </a:r>
            <a:r>
              <a:rPr lang="en-US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IIIa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55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ZeleninAV\Desktop\Новый точечный рисунок (2).bmp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9" t="9381" r="9094" b="12201"/>
          <a:stretch/>
        </p:blipFill>
        <p:spPr bwMode="auto">
          <a:xfrm>
            <a:off x="6859044" y="3032175"/>
            <a:ext cx="2207317" cy="248505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Коробка передач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435601" y="548680"/>
            <a:ext cx="3240088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Коробка передач:</a:t>
            </a:r>
          </a:p>
          <a:p>
            <a:pPr marL="628650" lvl="1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автоматическая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шестиступенчатая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блокировкой гидротрансформатора, </a:t>
            </a:r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электрогидравлическое переключение передач без разрыва потока мощности. </a:t>
            </a:r>
          </a:p>
          <a:p>
            <a:pPr indent="18000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рабочем режиме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переключение передач происходит с I по IV, в </a:t>
            </a: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транспортном режиме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с I по VI передачу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18000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С целью исключения перегрузки двигателя при работе КПП в ручном режиме, в системе управления коробкой передач предусмотрено автоматическое переключение на низшую передачу при понижении оборотов коленчатого вала до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1300 об/мин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6738657"/>
              </p:ext>
            </p:extLst>
          </p:nvPr>
        </p:nvGraphicFramePr>
        <p:xfrm>
          <a:off x="184580" y="4365104"/>
          <a:ext cx="4963683" cy="2216597"/>
        </p:xfrm>
        <a:graphic>
          <a:graphicData uri="http://schemas.openxmlformats.org/drawingml/2006/table">
            <a:tbl>
              <a:tblPr firstRow="1" firstCol="1" bandRow="1">
                <a:tableStyleId>{284E427A-3D55-4303-BF80-6455036E1DE7}</a:tableStyleId>
              </a:tblPr>
              <a:tblGrid>
                <a:gridCol w="1867140"/>
                <a:gridCol w="1656184"/>
                <a:gridCol w="1440359"/>
              </a:tblGrid>
              <a:tr h="201509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Колёсная формула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4х4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01509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Управление режимами работы КП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Автоматическое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01509"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Число </a:t>
                      </a: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передач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переднего </a:t>
                      </a: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хода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015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заднего </a:t>
                      </a: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хода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70187">
                <a:tc rowSpan="3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Скорость движения трактора вперед при номинальной частоте вращения коленчатого вала двигателя и отсутствии буксования, км/ч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наименьшая </a:t>
                      </a: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замедленная 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5,8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7018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наибольшая рабочая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7018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наибольшая </a:t>
                      </a: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транспортная с полной массой штатного поезда (прицепов</a:t>
                      </a: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8" name="Picture 2" descr="C:\Users\melnikovd\Documents\01_ПРОЖЕКТЫ\200лс\Плакаты готовое\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2" t="5632" r="39810" b="66294"/>
          <a:stretch/>
        </p:blipFill>
        <p:spPr bwMode="auto">
          <a:xfrm>
            <a:off x="184581" y="548680"/>
            <a:ext cx="5179507" cy="377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203848" y="3789039"/>
            <a:ext cx="2160240" cy="532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84580" y="3686761"/>
            <a:ext cx="570995" cy="648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491880" y="3779748"/>
            <a:ext cx="2183611" cy="307777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400" i="1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Автоматическая КП</a:t>
            </a:r>
            <a:endParaRPr lang="ru-RU" sz="1400" i="1" dirty="0">
              <a:solidFill>
                <a:schemeClr val="accent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7" t="20090" r="44151" b="17815"/>
          <a:stretch/>
        </p:blipFill>
        <p:spPr>
          <a:xfrm>
            <a:off x="5364088" y="4416725"/>
            <a:ext cx="2009954" cy="189259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364088" y="6309320"/>
            <a:ext cx="2009954" cy="27238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Джойстик управления КП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41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elnikovd\Documents\01_ПРОЖЕКТЫ\200лс\Плакаты готовое\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33" t="37301" r="857" b="30505"/>
          <a:stretch/>
        </p:blipFill>
        <p:spPr bwMode="auto">
          <a:xfrm>
            <a:off x="184579" y="620689"/>
            <a:ext cx="4828855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Ведущие мосты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84580" y="573435"/>
            <a:ext cx="643004" cy="666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84580" y="3613665"/>
            <a:ext cx="2371196" cy="6637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12472" y="620688"/>
            <a:ext cx="1655272" cy="125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835696" y="4045714"/>
            <a:ext cx="936104" cy="463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17612" y="3670015"/>
            <a:ext cx="1893467" cy="307777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400" b="1" i="1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Мягкая подвеска</a:t>
            </a:r>
            <a:endParaRPr lang="ru-RU" sz="1400" b="1" i="1" dirty="0">
              <a:solidFill>
                <a:schemeClr val="accent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 descr="D:\MDV\Pictures\KIROVETS\Kirovets_K708-4\K-708-4_parts\IMG_349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8" t="10523" r="12623" b="14201"/>
          <a:stretch/>
        </p:blipFill>
        <p:spPr bwMode="auto">
          <a:xfrm>
            <a:off x="179512" y="4725144"/>
            <a:ext cx="2454187" cy="163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5013434" y="2780928"/>
            <a:ext cx="387897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Ведущие мосты с блокировкой дифференциалов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1800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Главная передача состоит из ведущей и ведомой конических шестерен с круговым зубом и </a:t>
            </a:r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самоблокирующегося дифференциала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800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Дифференциал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с ведомой шестерней в сборе установлен в корпусе главной передачи на конических подшипниках.</a:t>
            </a:r>
          </a:p>
          <a:p>
            <a:pPr indent="1800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В состав моста входят </a:t>
            </a:r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унифицированные колесные редукторы планетарного типа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, состоящие из ведущей солнечной шестерни, неподвижной эпициклической шестерни, водила и трех сателлитов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1800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Задний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мост закреплён на раме жестко. Передний – </a:t>
            </a:r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на продольных полуэллиптических рессорах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с телескопическими гидравлическими амортизаторами.</a:t>
            </a:r>
          </a:p>
          <a:p>
            <a:pPr indent="1800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мост установлены </a:t>
            </a:r>
            <a:r>
              <a:rPr lang="ru-RU" sz="1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дисковые </a:t>
            </a:r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тормоза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с пневмогидравлическим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приводом.</a:t>
            </a:r>
          </a:p>
        </p:txBody>
      </p:sp>
      <p:pic>
        <p:nvPicPr>
          <p:cNvPr id="14" name="Рисунок 13" descr="C:\Users\ZeleninAV\Desktop\Новый точечный рисунок (2).bmp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1784"/>
            <a:ext cx="4328973" cy="259115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Прямоугольник 14"/>
          <p:cNvSpPr/>
          <p:nvPr/>
        </p:nvSpPr>
        <p:spPr>
          <a:xfrm>
            <a:off x="179513" y="6343756"/>
            <a:ext cx="2454187" cy="25359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Бортовой редуктор ведущего моста</a:t>
            </a:r>
          </a:p>
        </p:txBody>
      </p:sp>
      <p:pic>
        <p:nvPicPr>
          <p:cNvPr id="16" name="Picture 3" descr="D:\MDV\Pictures\KIROVETS\Kirovets_K708-4\K-708-4_parts\IMG_348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479" t="26903" r="3065" b="17106"/>
          <a:stretch/>
        </p:blipFill>
        <p:spPr bwMode="auto">
          <a:xfrm>
            <a:off x="2699793" y="4723509"/>
            <a:ext cx="2313641" cy="163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2699793" y="6332267"/>
            <a:ext cx="2313641" cy="25359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Рессорная подвеска моста</a:t>
            </a: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7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elnikovd\Documents\01_ПРОЖЕКТЫ\200лс\Плакаты готовое\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2" t="5203" r="598" b="62514"/>
          <a:stretch/>
        </p:blipFill>
        <p:spPr bwMode="auto">
          <a:xfrm>
            <a:off x="184579" y="610141"/>
            <a:ext cx="4828855" cy="382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Гидросистема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84580" y="573435"/>
            <a:ext cx="643004" cy="666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84580" y="3973706"/>
            <a:ext cx="2371196" cy="463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12472" y="495189"/>
            <a:ext cx="1655272" cy="125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835696" y="3901634"/>
            <a:ext cx="936104" cy="463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06082" y="3716968"/>
            <a:ext cx="1476686" cy="369332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210 л/мин</a:t>
            </a:r>
            <a:endParaRPr lang="ru-RU" i="1" dirty="0">
              <a:solidFill>
                <a:schemeClr val="accent1"/>
              </a:solidFill>
              <a:latin typeface="Arial Black" panose="020B0A04020102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436764"/>
            <a:ext cx="2880319" cy="192021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80" y="4436764"/>
            <a:ext cx="2880320" cy="192021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435600" y="548680"/>
            <a:ext cx="3240495" cy="1949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">
              <a:lnSpc>
                <a:spcPct val="114000"/>
              </a:lnSpc>
              <a:spcAft>
                <a:spcPts val="200"/>
              </a:spcAft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Совмещённая гидросистема рабочего оборудования и управления поворотом трактора с единым 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гидробаком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180000">
              <a:lnSpc>
                <a:spcPct val="114000"/>
              </a:lnSpc>
              <a:spcAft>
                <a:spcPts val="200"/>
              </a:spcAft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Насос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Bosch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тандем аксиально-поршневой 100 см</a:t>
            </a:r>
            <a:r>
              <a:rPr lang="ru-RU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+ шестерённый 40 см</a:t>
            </a:r>
            <a:r>
              <a:rPr lang="ru-RU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для рулевого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управления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80000">
              <a:lnSpc>
                <a:spcPct val="114000"/>
              </a:lnSpc>
              <a:spcAft>
                <a:spcPts val="200"/>
              </a:spcAft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Максимальная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производительность 210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л/мин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indent="180000">
              <a:lnSpc>
                <a:spcPct val="114000"/>
              </a:lnSpc>
              <a:spcAft>
                <a:spcPts val="200"/>
              </a:spcAft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Расход через одну секцию ГР = 95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л/мин (185 л/мин через сдвоенную) 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80000">
              <a:lnSpc>
                <a:spcPct val="114000"/>
              </a:lnSpc>
              <a:spcAft>
                <a:spcPts val="200"/>
              </a:spcAft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4 регулируемых 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гидролинии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, свободный слив.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79513" y="6343756"/>
            <a:ext cx="2885387" cy="25359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9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Гидробак</a:t>
            </a: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197933" y="6343756"/>
            <a:ext cx="2886234" cy="25359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Гидравлический распределитель</a:t>
            </a: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118" y="2555094"/>
            <a:ext cx="3367783" cy="166599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156176" y="4365104"/>
            <a:ext cx="2922171" cy="1728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1-подключение 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внешних потребителей; 2-фильтр сливной; 3-датчик засоренности фильтра; 4-гидробак; 5-насос-дозатор; 6-к радиатору; 7-гидронасос; 8-питание гидроцилиндров поворота трактора; 9-предохранительный клапан; 10-блок </a:t>
            </a:r>
            <a:r>
              <a:rPr lang="ru-RU" sz="900" dirty="0" err="1">
                <a:latin typeface="Arial" panose="020B0604020202020204" pitchFamily="34" charset="0"/>
                <a:cs typeface="Arial" panose="020B0604020202020204" pitchFamily="34" charset="0"/>
              </a:rPr>
              <a:t>гидрораспределителей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; 11-аксиально-поршневой </a:t>
            </a:r>
            <a:r>
              <a:rPr lang="ru-RU" sz="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гидромотор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; 12- 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питание гидроцилиндров </a:t>
            </a:r>
            <a:endParaRPr lang="ru-RU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заднего 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навесного устройства.</a:t>
            </a:r>
          </a:p>
        </p:txBody>
      </p:sp>
    </p:spTree>
    <p:extLst>
      <p:ext uri="{BB962C8B-B14F-4D97-AF65-F5344CB8AC3E}">
        <p14:creationId xmlns:p14="http://schemas.microsoft.com/office/powerpoint/2010/main" val="176548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elnikovd\Documents\01_ПРОЖЕКТЫ\200лс\Плакаты готовое\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86" t="66745" r="804" b="972"/>
          <a:stretch/>
        </p:blipFill>
        <p:spPr bwMode="auto">
          <a:xfrm>
            <a:off x="184579" y="610141"/>
            <a:ext cx="4828855" cy="382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Агрегатирование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84580" y="591953"/>
            <a:ext cx="643004" cy="666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84580" y="3656939"/>
            <a:ext cx="2227180" cy="463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12472" y="495189"/>
            <a:ext cx="1655272" cy="125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771800" y="521935"/>
            <a:ext cx="1584176" cy="386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72929" y="3879286"/>
            <a:ext cx="2403222" cy="307777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400" i="1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Навеска категории </a:t>
            </a:r>
            <a:r>
              <a:rPr lang="en-US" sz="1400" i="1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III</a:t>
            </a:r>
            <a:endParaRPr lang="ru-RU" sz="1400" i="1" dirty="0">
              <a:solidFill>
                <a:schemeClr val="accent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934" y="1628800"/>
            <a:ext cx="3243754" cy="24333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80" y="4836176"/>
            <a:ext cx="2227180" cy="148478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426304" y="4099851"/>
            <a:ext cx="3249383" cy="1057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">
              <a:lnSpc>
                <a:spcPct val="114000"/>
              </a:lnSpc>
            </a:pPr>
            <a:r>
              <a:rPr lang="ru-RU" sz="1100" b="1" dirty="0" smtClean="0"/>
              <a:t>Задняя навеска с функцией позиционно-силового регулирования входит в базовую комплектацию.</a:t>
            </a:r>
          </a:p>
          <a:p>
            <a:pPr indent="180000">
              <a:lnSpc>
                <a:spcPct val="114000"/>
              </a:lnSpc>
            </a:pPr>
            <a:r>
              <a:rPr lang="ru-RU" sz="1100" b="1" dirty="0" smtClean="0"/>
              <a:t>Опции – маятниковое прицепное устройство и лифт с прицепной скобой.</a:t>
            </a:r>
            <a:endParaRPr lang="ru-RU" sz="11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435600" y="548680"/>
            <a:ext cx="3240088" cy="779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">
              <a:lnSpc>
                <a:spcPct val="114000"/>
              </a:lnSpc>
              <a:spcAft>
                <a:spcPts val="200"/>
              </a:spcAft>
            </a:pP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Заднее навесное устройство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: категория III с силовым и позиционным регулированием,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опционально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комплектуется прицепной скобой, маятником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"/>
          <a:stretch/>
        </p:blipFill>
        <p:spPr>
          <a:xfrm>
            <a:off x="2555776" y="4836176"/>
            <a:ext cx="2405484" cy="149310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79513" y="6309320"/>
            <a:ext cx="2232247" cy="25359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Внешнее управление навеской</a:t>
            </a: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555776" y="6309320"/>
            <a:ext cx="2405484" cy="25359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Гидравлические выходы</a:t>
            </a: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23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Кабина, рабочее место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84580" y="3686761"/>
            <a:ext cx="570995" cy="648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5435601" y="548680"/>
            <a:ext cx="3240088" cy="1722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">
              <a:lnSpc>
                <a:spcPct val="114000"/>
              </a:lnSpc>
              <a:spcAft>
                <a:spcPts val="200"/>
              </a:spcAft>
            </a:pP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Кабина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со встроенным защитным каркасом, цельнометаллическая, двухместная, герметичная, с отоплением, вентиляцией и кондиционером, с теплопоглощающими тонированными стёклами. </a:t>
            </a:r>
          </a:p>
          <a:p>
            <a:pPr indent="180000">
              <a:lnSpc>
                <a:spcPct val="114000"/>
              </a:lnSpc>
              <a:spcAft>
                <a:spcPts val="200"/>
              </a:spcAft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Кабина оборудована одной входной дверью с левой стороны.</a:t>
            </a:r>
          </a:p>
          <a:p>
            <a:pPr indent="180000">
              <a:lnSpc>
                <a:spcPct val="114000"/>
              </a:lnSpc>
              <a:spcAft>
                <a:spcPts val="200"/>
              </a:spcAft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Подвеска кабины тракторов с подрессоренным передним мостом на 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резино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-металлических амортизаторах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АКСС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5" r="21873"/>
          <a:stretch/>
        </p:blipFill>
        <p:spPr>
          <a:xfrm>
            <a:off x="206184" y="4334783"/>
            <a:ext cx="1857023" cy="2119831"/>
          </a:xfrm>
          <a:prstGeom prst="rect">
            <a:avLst/>
          </a:prstGeom>
        </p:spPr>
      </p:pic>
      <p:pic>
        <p:nvPicPr>
          <p:cNvPr id="13" name="Рисунок 12" descr="C:\Users\ZeleninAV\Desktop\Вид 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84" y="660082"/>
            <a:ext cx="3570434" cy="365380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3040731" y="1199047"/>
            <a:ext cx="2394870" cy="523220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400" i="1" dirty="0" smtClean="0">
                <a:solidFill>
                  <a:schemeClr val="accent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Комфортабельная кабина</a:t>
            </a:r>
            <a:endParaRPr lang="ru-RU" sz="1400" i="1" dirty="0">
              <a:solidFill>
                <a:schemeClr val="accent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 descr="C:\Users\ZeleninAV\Desktop\Кирюша\Block upravleniya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182655"/>
            <a:ext cx="2949408" cy="2686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4" t="13369" r="6684"/>
          <a:stretch/>
        </p:blipFill>
        <p:spPr>
          <a:xfrm>
            <a:off x="2156066" y="4334783"/>
            <a:ext cx="3179747" cy="211983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055645" y="2204864"/>
            <a:ext cx="1980851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1 – пульт 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EHR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; 2,19,21,23 – регуляторы потока; 3 – выключатель стояночного тормоза; 4 – выключатель аварийного останова ГНС; 5 – вызов диагностики ДВС; 6 –активация круиз контроль; 7 –обороты ДВС; 8- включение 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МОМ, 9- режимы дорога/поле 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10-боковая панель, 11- подлокотник, 12 –лампа диагностики 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КП; 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13 –лампа холодный пуск; 14 лампа масло ДВС; 15; 16;20; 22-джойстики управления 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EHS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; 17 –джойстик управления 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КП; 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18 – дисплей включенной передачи и индикации 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ошибок.</a:t>
            </a:r>
            <a:endParaRPr lang="ru-RU" sz="9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91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Маркетинг ПТЗ">
  <a:themeElements>
    <a:clrScheme name="ПТЗ17">
      <a:dk1>
        <a:srgbClr val="000000"/>
      </a:dk1>
      <a:lt1>
        <a:srgbClr val="FFFFFF"/>
      </a:lt1>
      <a:dk2>
        <a:srgbClr val="8A1115"/>
      </a:dk2>
      <a:lt2>
        <a:srgbClr val="D6D6D6"/>
      </a:lt2>
      <a:accent1>
        <a:srgbClr val="D71920"/>
      </a:accent1>
      <a:accent2>
        <a:srgbClr val="8A1115"/>
      </a:accent2>
      <a:accent3>
        <a:srgbClr val="8A5B48"/>
      </a:accent3>
      <a:accent4>
        <a:srgbClr val="D68E6F"/>
      </a:accent4>
      <a:accent5>
        <a:srgbClr val="292929"/>
      </a:accent5>
      <a:accent6>
        <a:srgbClr val="D6D6D6"/>
      </a:accent6>
      <a:hlink>
        <a:srgbClr val="0070C0"/>
      </a:hlink>
      <a:folHlink>
        <a:srgbClr val="00206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Маркетинг ПТЗ</Template>
  <TotalTime>528</TotalTime>
  <Words>934</Words>
  <Application>Microsoft Office PowerPoint</Application>
  <PresentationFormat>Экран (4:3)</PresentationFormat>
  <Paragraphs>140</Paragraphs>
  <Slides>11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Маркетинг ПТЗ</vt:lpstr>
      <vt:lpstr>КИРОВЕЦ К-424</vt:lpstr>
      <vt:lpstr>Общий вид и ключевые характеристики трактора</vt:lpstr>
      <vt:lpstr>Рама трактора</vt:lpstr>
      <vt:lpstr>Двигатель</vt:lpstr>
      <vt:lpstr>Коробка передач</vt:lpstr>
      <vt:lpstr>Ведущие мосты</vt:lpstr>
      <vt:lpstr>Гидросистема</vt:lpstr>
      <vt:lpstr>Агрегатирование</vt:lpstr>
      <vt:lpstr>Кабина, рабочее место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Мельников Дмитрий Валентинович</dc:creator>
  <cp:lastModifiedBy>Мельников Дмитрий Валентинович</cp:lastModifiedBy>
  <cp:revision>107</cp:revision>
  <dcterms:created xsi:type="dcterms:W3CDTF">2016-11-17T11:44:04Z</dcterms:created>
  <dcterms:modified xsi:type="dcterms:W3CDTF">2017-08-03T13:55:19Z</dcterms:modified>
</cp:coreProperties>
</file>